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Lst>
  <p:notesMasterIdLst>
    <p:notesMasterId r:id="rId6"/>
  </p:notesMasterIdLst>
  <p:sldSz cx="14630400" cy="8229600"/>
  <p:notesSz cx="8229600" cy="14630400"/>
  <p:embeddedFontLst>
    <p:embeddedFont>
      <p:font typeface="Outfit Extra Bold"/>
      <p:regular r:id="rId11"/>
    </p:embeddedFont>
    <p:embeddedFont>
      <p:font typeface="Arimo"/>
      <p:regular r:id="rId12"/>
    </p:embeddedFont>
    <p:embeddedFont>
      <p:font typeface="Arimo"/>
      <p:regular r:id="rId13"/>
    </p:embeddedFont>
    <p:embeddedFont>
      <p:font typeface="Arimo"/>
      <p:regular r:id="rId1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font" Target="fonts/font1.fntdata"/><Relationship Id="rId12" Type="http://schemas.openxmlformats.org/officeDocument/2006/relationships/font" Target="fonts/font2.fntdata"/><Relationship Id="rId13" Type="http://schemas.openxmlformats.org/officeDocument/2006/relationships/font" Target="fonts/font3.fntdata"/><Relationship Id="rId14" Type="http://schemas.openxmlformats.org/officeDocument/2006/relationships/font" Target="fonts/font4.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4-1.png>
</file>

<file path=ppt/media/image-4-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08673" y="821055"/>
            <a:ext cx="7526655" cy="2988945"/>
          </a:xfrm>
          <a:prstGeom prst="rect">
            <a:avLst/>
          </a:prstGeom>
          <a:noFill/>
          <a:ln/>
        </p:spPr>
        <p:txBody>
          <a:bodyPr wrap="square" lIns="0" tIns="0" rIns="0" bIns="0" rtlCol="0" anchor="t"/>
          <a:lstStyle/>
          <a:p>
            <a:pPr indent="0" marL="0">
              <a:lnSpc>
                <a:spcPts val="7800"/>
              </a:lnSpc>
              <a:buNone/>
            </a:pPr>
            <a:r>
              <a:rPr lang="en-US" sz="6250" b="1" dirty="0">
                <a:solidFill>
                  <a:srgbClr val="231971"/>
                </a:solidFill>
                <a:latin typeface="Outfit Extra Bold" pitchFamily="34" charset="0"/>
                <a:ea typeface="Outfit Extra Bold" pitchFamily="34" charset="-122"/>
                <a:cs typeface="Outfit Extra Bold" pitchFamily="34" charset="-120"/>
              </a:rPr>
              <a:t>Component-Level Design Patterns: A Guide</a:t>
            </a:r>
            <a:endParaRPr lang="en-US" sz="6250" dirty="0"/>
          </a:p>
        </p:txBody>
      </p:sp>
      <p:sp>
        <p:nvSpPr>
          <p:cNvPr id="4" name="Text 1"/>
          <p:cNvSpPr/>
          <p:nvPr/>
        </p:nvSpPr>
        <p:spPr>
          <a:xfrm>
            <a:off x="808673" y="4156472"/>
            <a:ext cx="7526655" cy="2587823"/>
          </a:xfrm>
          <a:prstGeom prst="rect">
            <a:avLst/>
          </a:prstGeom>
          <a:noFill/>
          <a:ln/>
        </p:spPr>
        <p:txBody>
          <a:bodyPr wrap="square" lIns="0" tIns="0" rIns="0" bIns="0" rtlCol="0" anchor="t"/>
          <a:lstStyle/>
          <a:p>
            <a:pPr indent="0" marL="0">
              <a:lnSpc>
                <a:spcPts val="2900"/>
              </a:lnSpc>
              <a:buNone/>
            </a:pPr>
            <a:r>
              <a:rPr lang="en-US" sz="1800" dirty="0">
                <a:solidFill>
                  <a:srgbClr val="2A2742"/>
                </a:solidFill>
                <a:latin typeface="Arimo" pitchFamily="34" charset="0"/>
                <a:ea typeface="Arimo" pitchFamily="34" charset="-122"/>
                <a:cs typeface="Arimo" pitchFamily="34" charset="-120"/>
              </a:rPr>
              <a:t>Component-level design patterns are a valuable tool for software engineers, providing proven solutions for recurring subproblems extracted from the requirements model. These patterns offer a structured approach to designing and implementing components, ensuring consistency, efficiency, and maintainability. By leveraging these patterns, developers can streamline the development process, reduce errors, and enhance the overall quality of the software.</a:t>
            </a:r>
            <a:endParaRPr lang="en-US" sz="1800" dirty="0"/>
          </a:p>
        </p:txBody>
      </p:sp>
      <p:sp>
        <p:nvSpPr>
          <p:cNvPr id="5" name="Shape 2"/>
          <p:cNvSpPr/>
          <p:nvPr/>
        </p:nvSpPr>
        <p:spPr>
          <a:xfrm>
            <a:off x="808673" y="7021473"/>
            <a:ext cx="369689" cy="369689"/>
          </a:xfrm>
          <a:prstGeom prst="roundRect">
            <a:avLst>
              <a:gd name="adj" fmla="val 24731830"/>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16293" y="7029093"/>
            <a:ext cx="354449" cy="354449"/>
          </a:xfrm>
          <a:prstGeom prst="rect">
            <a:avLst/>
          </a:prstGeom>
        </p:spPr>
      </p:pic>
      <p:sp>
        <p:nvSpPr>
          <p:cNvPr id="7" name="Text 3"/>
          <p:cNvSpPr/>
          <p:nvPr/>
        </p:nvSpPr>
        <p:spPr>
          <a:xfrm>
            <a:off x="1293852" y="7004209"/>
            <a:ext cx="2684740" cy="404336"/>
          </a:xfrm>
          <a:prstGeom prst="rect">
            <a:avLst/>
          </a:prstGeom>
          <a:noFill/>
          <a:ln/>
        </p:spPr>
        <p:txBody>
          <a:bodyPr wrap="none" lIns="0" tIns="0" rIns="0" bIns="0" rtlCol="0" anchor="t"/>
          <a:lstStyle/>
          <a:p>
            <a:pPr algn="l" indent="0" marL="0">
              <a:lnSpc>
                <a:spcPts val="3150"/>
              </a:lnSpc>
              <a:buNone/>
            </a:pPr>
            <a:r>
              <a:rPr lang="en-US" sz="2250" b="1" dirty="0">
                <a:solidFill>
                  <a:srgbClr val="2A2742"/>
                </a:solidFill>
                <a:latin typeface="Arimo Bold" pitchFamily="34" charset="0"/>
                <a:ea typeface="Arimo Bold" pitchFamily="34" charset="-122"/>
                <a:cs typeface="Arimo Bold" pitchFamily="34" charset="-120"/>
              </a:rPr>
              <a:t>by Abigael mwende</a:t>
            </a:r>
            <a:endParaRPr lang="en-US" sz="22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01291" y="646628"/>
            <a:ext cx="8596551" cy="715566"/>
          </a:xfrm>
          <a:prstGeom prst="rect">
            <a:avLst/>
          </a:prstGeom>
          <a:noFill/>
          <a:ln/>
        </p:spPr>
        <p:txBody>
          <a:bodyPr wrap="none" lIns="0" tIns="0" rIns="0" bIns="0" rtlCol="0" anchor="t"/>
          <a:lstStyle/>
          <a:p>
            <a:pPr indent="0" marL="0">
              <a:lnSpc>
                <a:spcPts val="5600"/>
              </a:lnSpc>
              <a:buNone/>
            </a:pPr>
            <a:r>
              <a:rPr lang="en-US" sz="4500" b="1" dirty="0">
                <a:solidFill>
                  <a:srgbClr val="231971"/>
                </a:solidFill>
                <a:latin typeface="Outfit Extra Bold" pitchFamily="34" charset="0"/>
                <a:ea typeface="Outfit Extra Bold" pitchFamily="34" charset="-122"/>
                <a:cs typeface="Outfit Extra Bold" pitchFamily="34" charset="-120"/>
              </a:rPr>
              <a:t>Search-Related Design Patterns</a:t>
            </a:r>
            <a:endParaRPr lang="en-US" sz="4500" dirty="0"/>
          </a:p>
        </p:txBody>
      </p:sp>
      <p:sp>
        <p:nvSpPr>
          <p:cNvPr id="3" name="Shape 1"/>
          <p:cNvSpPr/>
          <p:nvPr/>
        </p:nvSpPr>
        <p:spPr>
          <a:xfrm>
            <a:off x="801291" y="2077641"/>
            <a:ext cx="515064" cy="515064"/>
          </a:xfrm>
          <a:prstGeom prst="roundRect">
            <a:avLst>
              <a:gd name="adj" fmla="val 18670"/>
            </a:avLst>
          </a:prstGeom>
          <a:solidFill>
            <a:srgbClr val="E9E6FA"/>
          </a:solidFill>
          <a:ln w="7620">
            <a:solidFill>
              <a:srgbClr val="BDB8DF"/>
            </a:solidFill>
            <a:prstDash val="solid"/>
          </a:ln>
        </p:spPr>
      </p:sp>
      <p:sp>
        <p:nvSpPr>
          <p:cNvPr id="4" name="Text 2"/>
          <p:cNvSpPr/>
          <p:nvPr/>
        </p:nvSpPr>
        <p:spPr>
          <a:xfrm>
            <a:off x="991791" y="2163366"/>
            <a:ext cx="133945" cy="343495"/>
          </a:xfrm>
          <a:prstGeom prst="rect">
            <a:avLst/>
          </a:prstGeom>
          <a:noFill/>
          <a:ln/>
        </p:spPr>
        <p:txBody>
          <a:bodyPr wrap="none" lIns="0" tIns="0" rIns="0" bIns="0" rtlCol="0" anchor="t"/>
          <a:lstStyle/>
          <a:p>
            <a:pPr algn="ctr" indent="0" marL="0">
              <a:lnSpc>
                <a:spcPts val="2700"/>
              </a:lnSpc>
              <a:buNone/>
            </a:pPr>
            <a:r>
              <a:rPr lang="en-US" sz="2700" b="1" dirty="0">
                <a:solidFill>
                  <a:srgbClr val="2A2742"/>
                </a:solidFill>
                <a:latin typeface="Outfit Extra Bold" pitchFamily="34" charset="0"/>
                <a:ea typeface="Outfit Extra Bold" pitchFamily="34" charset="-122"/>
                <a:cs typeface="Outfit Extra Bold" pitchFamily="34" charset="-120"/>
              </a:rPr>
              <a:t>1</a:t>
            </a:r>
            <a:endParaRPr lang="en-US" sz="2700" dirty="0"/>
          </a:p>
        </p:txBody>
      </p:sp>
      <p:sp>
        <p:nvSpPr>
          <p:cNvPr id="5" name="Text 3"/>
          <p:cNvSpPr/>
          <p:nvPr/>
        </p:nvSpPr>
        <p:spPr>
          <a:xfrm>
            <a:off x="1545312" y="2077641"/>
            <a:ext cx="2862024" cy="357783"/>
          </a:xfrm>
          <a:prstGeom prst="rect">
            <a:avLst/>
          </a:prstGeom>
          <a:noFill/>
          <a:ln/>
        </p:spPr>
        <p:txBody>
          <a:bodyPr wrap="none" lIns="0" tIns="0" rIns="0" bIns="0" rtlCol="0" anchor="t"/>
          <a:lstStyle/>
          <a:p>
            <a:pPr indent="0" marL="0">
              <a:lnSpc>
                <a:spcPts val="2800"/>
              </a:lnSpc>
              <a:buNone/>
            </a:pPr>
            <a:r>
              <a:rPr lang="en-US" sz="2250" b="1" dirty="0">
                <a:solidFill>
                  <a:srgbClr val="2A2742"/>
                </a:solidFill>
                <a:latin typeface="Outfit Extra Bold" pitchFamily="34" charset="0"/>
                <a:ea typeface="Outfit Extra Bold" pitchFamily="34" charset="-122"/>
                <a:cs typeface="Outfit Extra Bold" pitchFamily="34" charset="-120"/>
              </a:rPr>
              <a:t>HelpWizard</a:t>
            </a:r>
            <a:endParaRPr lang="en-US" sz="2250" dirty="0"/>
          </a:p>
        </p:txBody>
      </p:sp>
      <p:sp>
        <p:nvSpPr>
          <p:cNvPr id="6" name="Text 4"/>
          <p:cNvSpPr/>
          <p:nvPr/>
        </p:nvSpPr>
        <p:spPr>
          <a:xfrm>
            <a:off x="1545312" y="2572703"/>
            <a:ext cx="5655469" cy="1831181"/>
          </a:xfrm>
          <a:prstGeom prst="rect">
            <a:avLst/>
          </a:prstGeom>
          <a:noFill/>
          <a:ln/>
        </p:spPr>
        <p:txBody>
          <a:bodyPr wrap="square" lIns="0" tIns="0" rIns="0" bIns="0" rtlCol="0" anchor="t"/>
          <a:lstStyle/>
          <a:p>
            <a:pPr indent="0" marL="0">
              <a:lnSpc>
                <a:spcPts val="2850"/>
              </a:lnSpc>
              <a:buNone/>
            </a:pPr>
            <a:r>
              <a:rPr lang="en-US" sz="1800" dirty="0">
                <a:solidFill>
                  <a:srgbClr val="2A2742"/>
                </a:solidFill>
                <a:latin typeface="Arimo" pitchFamily="34" charset="0"/>
                <a:ea typeface="Arimo" pitchFamily="34" charset="-122"/>
                <a:cs typeface="Arimo" pitchFamily="34" charset="-120"/>
              </a:rPr>
              <a:t>The HelpWizard pattern offers interactive guidance and support to users who need assistance finding specific content or navigating through the website. It typically includes a step-by-step walkthrough, contextual help, and frequently asked questions (FAQs).</a:t>
            </a:r>
            <a:endParaRPr lang="en-US" sz="1800" dirty="0"/>
          </a:p>
        </p:txBody>
      </p:sp>
      <p:sp>
        <p:nvSpPr>
          <p:cNvPr id="7" name="Shape 5"/>
          <p:cNvSpPr/>
          <p:nvPr/>
        </p:nvSpPr>
        <p:spPr>
          <a:xfrm>
            <a:off x="7429738" y="2077641"/>
            <a:ext cx="515064" cy="515064"/>
          </a:xfrm>
          <a:prstGeom prst="roundRect">
            <a:avLst>
              <a:gd name="adj" fmla="val 18670"/>
            </a:avLst>
          </a:prstGeom>
          <a:solidFill>
            <a:srgbClr val="E9E6FA"/>
          </a:solidFill>
          <a:ln w="7620">
            <a:solidFill>
              <a:srgbClr val="BDB8DF"/>
            </a:solidFill>
            <a:prstDash val="solid"/>
          </a:ln>
        </p:spPr>
      </p:sp>
      <p:sp>
        <p:nvSpPr>
          <p:cNvPr id="8" name="Text 6"/>
          <p:cNvSpPr/>
          <p:nvPr/>
        </p:nvSpPr>
        <p:spPr>
          <a:xfrm>
            <a:off x="7588329" y="2163366"/>
            <a:ext cx="197882" cy="343495"/>
          </a:xfrm>
          <a:prstGeom prst="rect">
            <a:avLst/>
          </a:prstGeom>
          <a:noFill/>
          <a:ln/>
        </p:spPr>
        <p:txBody>
          <a:bodyPr wrap="none" lIns="0" tIns="0" rIns="0" bIns="0" rtlCol="0" anchor="t"/>
          <a:lstStyle/>
          <a:p>
            <a:pPr algn="ctr" indent="0" marL="0">
              <a:lnSpc>
                <a:spcPts val="2700"/>
              </a:lnSpc>
              <a:buNone/>
            </a:pPr>
            <a:r>
              <a:rPr lang="en-US" sz="2700" b="1" dirty="0">
                <a:solidFill>
                  <a:srgbClr val="2A2742"/>
                </a:solidFill>
                <a:latin typeface="Outfit Extra Bold" pitchFamily="34" charset="0"/>
                <a:ea typeface="Outfit Extra Bold" pitchFamily="34" charset="-122"/>
                <a:cs typeface="Outfit Extra Bold" pitchFamily="34" charset="-120"/>
              </a:rPr>
              <a:t>2</a:t>
            </a:r>
            <a:endParaRPr lang="en-US" sz="2700" dirty="0"/>
          </a:p>
        </p:txBody>
      </p:sp>
      <p:sp>
        <p:nvSpPr>
          <p:cNvPr id="9" name="Text 7"/>
          <p:cNvSpPr/>
          <p:nvPr/>
        </p:nvSpPr>
        <p:spPr>
          <a:xfrm>
            <a:off x="8173760" y="2077641"/>
            <a:ext cx="2862024" cy="357783"/>
          </a:xfrm>
          <a:prstGeom prst="rect">
            <a:avLst/>
          </a:prstGeom>
          <a:noFill/>
          <a:ln/>
        </p:spPr>
        <p:txBody>
          <a:bodyPr wrap="none" lIns="0" tIns="0" rIns="0" bIns="0" rtlCol="0" anchor="t"/>
          <a:lstStyle/>
          <a:p>
            <a:pPr indent="0" marL="0">
              <a:lnSpc>
                <a:spcPts val="2800"/>
              </a:lnSpc>
              <a:buNone/>
            </a:pPr>
            <a:r>
              <a:rPr lang="en-US" sz="2250" b="1" dirty="0">
                <a:solidFill>
                  <a:srgbClr val="2A2742"/>
                </a:solidFill>
                <a:latin typeface="Outfit Extra Bold" pitchFamily="34" charset="0"/>
                <a:ea typeface="Outfit Extra Bold" pitchFamily="34" charset="-122"/>
                <a:cs typeface="Outfit Extra Bold" pitchFamily="34" charset="-120"/>
              </a:rPr>
              <a:t>SearchArea</a:t>
            </a:r>
            <a:endParaRPr lang="en-US" sz="2250" dirty="0"/>
          </a:p>
        </p:txBody>
      </p:sp>
      <p:sp>
        <p:nvSpPr>
          <p:cNvPr id="10" name="Text 8"/>
          <p:cNvSpPr/>
          <p:nvPr/>
        </p:nvSpPr>
        <p:spPr>
          <a:xfrm>
            <a:off x="8173760" y="2572703"/>
            <a:ext cx="5655469" cy="1831181"/>
          </a:xfrm>
          <a:prstGeom prst="rect">
            <a:avLst/>
          </a:prstGeom>
          <a:noFill/>
          <a:ln/>
        </p:spPr>
        <p:txBody>
          <a:bodyPr wrap="square" lIns="0" tIns="0" rIns="0" bIns="0" rtlCol="0" anchor="t"/>
          <a:lstStyle/>
          <a:p>
            <a:pPr indent="0" marL="0">
              <a:lnSpc>
                <a:spcPts val="2850"/>
              </a:lnSpc>
              <a:buNone/>
            </a:pPr>
            <a:r>
              <a:rPr lang="en-US" sz="1800" dirty="0">
                <a:solidFill>
                  <a:srgbClr val="2A2742"/>
                </a:solidFill>
                <a:latin typeface="Arimo" pitchFamily="34" charset="0"/>
                <a:ea typeface="Arimo" pitchFamily="34" charset="-122"/>
                <a:cs typeface="Arimo" pitchFamily="34" charset="-120"/>
              </a:rPr>
              <a:t>The SearchArea pattern focuses on providing a dedicated space for users to search within a specific area or category of the website. It often includes options for filtering results, refining search terms, and specifying search parameters.</a:t>
            </a:r>
            <a:endParaRPr lang="en-US" sz="1800" dirty="0"/>
          </a:p>
        </p:txBody>
      </p:sp>
      <p:sp>
        <p:nvSpPr>
          <p:cNvPr id="11" name="Shape 9"/>
          <p:cNvSpPr/>
          <p:nvPr/>
        </p:nvSpPr>
        <p:spPr>
          <a:xfrm>
            <a:off x="801291" y="4890373"/>
            <a:ext cx="515064" cy="515064"/>
          </a:xfrm>
          <a:prstGeom prst="roundRect">
            <a:avLst>
              <a:gd name="adj" fmla="val 18670"/>
            </a:avLst>
          </a:prstGeom>
          <a:solidFill>
            <a:srgbClr val="E9E6FA"/>
          </a:solidFill>
          <a:ln w="7620">
            <a:solidFill>
              <a:srgbClr val="BDB8DF"/>
            </a:solidFill>
            <a:prstDash val="solid"/>
          </a:ln>
        </p:spPr>
      </p:sp>
      <p:sp>
        <p:nvSpPr>
          <p:cNvPr id="12" name="Text 10"/>
          <p:cNvSpPr/>
          <p:nvPr/>
        </p:nvSpPr>
        <p:spPr>
          <a:xfrm>
            <a:off x="961073" y="4976098"/>
            <a:ext cx="195382" cy="343495"/>
          </a:xfrm>
          <a:prstGeom prst="rect">
            <a:avLst/>
          </a:prstGeom>
          <a:noFill/>
          <a:ln/>
        </p:spPr>
        <p:txBody>
          <a:bodyPr wrap="none" lIns="0" tIns="0" rIns="0" bIns="0" rtlCol="0" anchor="t"/>
          <a:lstStyle/>
          <a:p>
            <a:pPr algn="ctr" indent="0" marL="0">
              <a:lnSpc>
                <a:spcPts val="2700"/>
              </a:lnSpc>
              <a:buNone/>
            </a:pPr>
            <a:r>
              <a:rPr lang="en-US" sz="2700" b="1" dirty="0">
                <a:solidFill>
                  <a:srgbClr val="2A2742"/>
                </a:solidFill>
                <a:latin typeface="Outfit Extra Bold" pitchFamily="34" charset="0"/>
                <a:ea typeface="Outfit Extra Bold" pitchFamily="34" charset="-122"/>
                <a:cs typeface="Outfit Extra Bold" pitchFamily="34" charset="-120"/>
              </a:rPr>
              <a:t>3</a:t>
            </a:r>
            <a:endParaRPr lang="en-US" sz="2700" dirty="0"/>
          </a:p>
        </p:txBody>
      </p:sp>
      <p:sp>
        <p:nvSpPr>
          <p:cNvPr id="13" name="Text 11"/>
          <p:cNvSpPr/>
          <p:nvPr/>
        </p:nvSpPr>
        <p:spPr>
          <a:xfrm>
            <a:off x="1545312" y="4890373"/>
            <a:ext cx="2862024" cy="357783"/>
          </a:xfrm>
          <a:prstGeom prst="rect">
            <a:avLst/>
          </a:prstGeom>
          <a:noFill/>
          <a:ln/>
        </p:spPr>
        <p:txBody>
          <a:bodyPr wrap="none" lIns="0" tIns="0" rIns="0" bIns="0" rtlCol="0" anchor="t"/>
          <a:lstStyle/>
          <a:p>
            <a:pPr indent="0" marL="0">
              <a:lnSpc>
                <a:spcPts val="2800"/>
              </a:lnSpc>
              <a:buNone/>
            </a:pPr>
            <a:r>
              <a:rPr lang="en-US" sz="2250" b="1" dirty="0">
                <a:solidFill>
                  <a:srgbClr val="2A2742"/>
                </a:solidFill>
                <a:latin typeface="Outfit Extra Bold" pitchFamily="34" charset="0"/>
                <a:ea typeface="Outfit Extra Bold" pitchFamily="34" charset="-122"/>
                <a:cs typeface="Outfit Extra Bold" pitchFamily="34" charset="-120"/>
              </a:rPr>
              <a:t>SearchTips</a:t>
            </a:r>
            <a:endParaRPr lang="en-US" sz="2250" dirty="0"/>
          </a:p>
        </p:txBody>
      </p:sp>
      <p:sp>
        <p:nvSpPr>
          <p:cNvPr id="14" name="Text 12"/>
          <p:cNvSpPr/>
          <p:nvPr/>
        </p:nvSpPr>
        <p:spPr>
          <a:xfrm>
            <a:off x="1545312" y="5385435"/>
            <a:ext cx="5655469" cy="1831181"/>
          </a:xfrm>
          <a:prstGeom prst="rect">
            <a:avLst/>
          </a:prstGeom>
          <a:noFill/>
          <a:ln/>
        </p:spPr>
        <p:txBody>
          <a:bodyPr wrap="square" lIns="0" tIns="0" rIns="0" bIns="0" rtlCol="0" anchor="t"/>
          <a:lstStyle/>
          <a:p>
            <a:pPr indent="0" marL="0">
              <a:lnSpc>
                <a:spcPts val="2850"/>
              </a:lnSpc>
              <a:buNone/>
            </a:pPr>
            <a:r>
              <a:rPr lang="en-US" sz="1800" dirty="0">
                <a:solidFill>
                  <a:srgbClr val="2A2742"/>
                </a:solidFill>
                <a:latin typeface="Arimo" pitchFamily="34" charset="0"/>
                <a:ea typeface="Arimo" pitchFamily="34" charset="-122"/>
                <a:cs typeface="Arimo" pitchFamily="34" charset="-120"/>
              </a:rPr>
              <a:t>The SearchTips pattern aims to improve search efficiency by providing users with guidelines on how to effectively use the search engine. It may include tips on keyword selection, Boolean operators, and advanced search techniques.</a:t>
            </a:r>
            <a:endParaRPr lang="en-US" sz="1800" dirty="0"/>
          </a:p>
        </p:txBody>
      </p:sp>
      <p:sp>
        <p:nvSpPr>
          <p:cNvPr id="15" name="Shape 13"/>
          <p:cNvSpPr/>
          <p:nvPr/>
        </p:nvSpPr>
        <p:spPr>
          <a:xfrm>
            <a:off x="7429738" y="4890373"/>
            <a:ext cx="515064" cy="515064"/>
          </a:xfrm>
          <a:prstGeom prst="roundRect">
            <a:avLst>
              <a:gd name="adj" fmla="val 18670"/>
            </a:avLst>
          </a:prstGeom>
          <a:solidFill>
            <a:srgbClr val="E9E6FA"/>
          </a:solidFill>
          <a:ln w="7620">
            <a:solidFill>
              <a:srgbClr val="BDB8DF"/>
            </a:solidFill>
            <a:prstDash val="solid"/>
          </a:ln>
        </p:spPr>
      </p:sp>
      <p:sp>
        <p:nvSpPr>
          <p:cNvPr id="16" name="Text 14"/>
          <p:cNvSpPr/>
          <p:nvPr/>
        </p:nvSpPr>
        <p:spPr>
          <a:xfrm>
            <a:off x="7582019" y="4976098"/>
            <a:ext cx="210503" cy="343495"/>
          </a:xfrm>
          <a:prstGeom prst="rect">
            <a:avLst/>
          </a:prstGeom>
          <a:noFill/>
          <a:ln/>
        </p:spPr>
        <p:txBody>
          <a:bodyPr wrap="none" lIns="0" tIns="0" rIns="0" bIns="0" rtlCol="0" anchor="t"/>
          <a:lstStyle/>
          <a:p>
            <a:pPr algn="ctr" indent="0" marL="0">
              <a:lnSpc>
                <a:spcPts val="2700"/>
              </a:lnSpc>
              <a:buNone/>
            </a:pPr>
            <a:r>
              <a:rPr lang="en-US" sz="2700" b="1" dirty="0">
                <a:solidFill>
                  <a:srgbClr val="2A2742"/>
                </a:solidFill>
                <a:latin typeface="Outfit Extra Bold" pitchFamily="34" charset="0"/>
                <a:ea typeface="Outfit Extra Bold" pitchFamily="34" charset="-122"/>
                <a:cs typeface="Outfit Extra Bold" pitchFamily="34" charset="-120"/>
              </a:rPr>
              <a:t>4</a:t>
            </a:r>
            <a:endParaRPr lang="en-US" sz="2700" dirty="0"/>
          </a:p>
        </p:txBody>
      </p:sp>
      <p:sp>
        <p:nvSpPr>
          <p:cNvPr id="17" name="Text 15"/>
          <p:cNvSpPr/>
          <p:nvPr/>
        </p:nvSpPr>
        <p:spPr>
          <a:xfrm>
            <a:off x="8173760" y="4890373"/>
            <a:ext cx="2862024" cy="357783"/>
          </a:xfrm>
          <a:prstGeom prst="rect">
            <a:avLst/>
          </a:prstGeom>
          <a:noFill/>
          <a:ln/>
        </p:spPr>
        <p:txBody>
          <a:bodyPr wrap="none" lIns="0" tIns="0" rIns="0" bIns="0" rtlCol="0" anchor="t"/>
          <a:lstStyle/>
          <a:p>
            <a:pPr indent="0" marL="0">
              <a:lnSpc>
                <a:spcPts val="2800"/>
              </a:lnSpc>
              <a:buNone/>
            </a:pPr>
            <a:r>
              <a:rPr lang="en-US" sz="2250" b="1" dirty="0">
                <a:solidFill>
                  <a:srgbClr val="2A2742"/>
                </a:solidFill>
                <a:latin typeface="Outfit Extra Bold" pitchFamily="34" charset="0"/>
                <a:ea typeface="Outfit Extra Bold" pitchFamily="34" charset="-122"/>
                <a:cs typeface="Outfit Extra Bold" pitchFamily="34" charset="-120"/>
              </a:rPr>
              <a:t>SearchResults</a:t>
            </a:r>
            <a:endParaRPr lang="en-US" sz="2250" dirty="0"/>
          </a:p>
        </p:txBody>
      </p:sp>
      <p:sp>
        <p:nvSpPr>
          <p:cNvPr id="18" name="Text 16"/>
          <p:cNvSpPr/>
          <p:nvPr/>
        </p:nvSpPr>
        <p:spPr>
          <a:xfrm>
            <a:off x="8173760" y="5385435"/>
            <a:ext cx="5655469" cy="2197418"/>
          </a:xfrm>
          <a:prstGeom prst="rect">
            <a:avLst/>
          </a:prstGeom>
          <a:noFill/>
          <a:ln/>
        </p:spPr>
        <p:txBody>
          <a:bodyPr wrap="square" lIns="0" tIns="0" rIns="0" bIns="0" rtlCol="0" anchor="t"/>
          <a:lstStyle/>
          <a:p>
            <a:pPr indent="0" marL="0">
              <a:lnSpc>
                <a:spcPts val="2850"/>
              </a:lnSpc>
              <a:buNone/>
            </a:pPr>
            <a:r>
              <a:rPr lang="en-US" sz="1800" dirty="0">
                <a:solidFill>
                  <a:srgbClr val="2A2742"/>
                </a:solidFill>
                <a:latin typeface="Arimo" pitchFamily="34" charset="0"/>
                <a:ea typeface="Arimo" pitchFamily="34" charset="-122"/>
                <a:cs typeface="Arimo" pitchFamily="34" charset="-120"/>
              </a:rPr>
              <a:t>The SearchResults pattern provides a clear and organized presentation of search results, making it easy for users to browse and identify relevant information. It usually includes the number of results found, sorting options, and the ability to refine the search.</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65810" y="670441"/>
            <a:ext cx="7875389" cy="683776"/>
          </a:xfrm>
          <a:prstGeom prst="rect">
            <a:avLst/>
          </a:prstGeom>
          <a:noFill/>
          <a:ln/>
        </p:spPr>
        <p:txBody>
          <a:bodyPr wrap="none" lIns="0" tIns="0" rIns="0" bIns="0" rtlCol="0" anchor="t"/>
          <a:lstStyle/>
          <a:p>
            <a:pPr indent="0" marL="0">
              <a:lnSpc>
                <a:spcPts val="5350"/>
              </a:lnSpc>
              <a:buNone/>
            </a:pPr>
            <a:r>
              <a:rPr lang="en-US" sz="4300" b="1" dirty="0">
                <a:solidFill>
                  <a:srgbClr val="231971"/>
                </a:solidFill>
                <a:latin typeface="Outfit Extra Bold" pitchFamily="34" charset="0"/>
                <a:ea typeface="Outfit Extra Bold" pitchFamily="34" charset="-122"/>
                <a:cs typeface="Outfit Extra Bold" pitchFamily="34" charset="-120"/>
              </a:rPr>
              <a:t>User Interface Design Patterns</a:t>
            </a:r>
            <a:endParaRPr lang="en-US" sz="4300" dirty="0"/>
          </a:p>
        </p:txBody>
      </p:sp>
      <p:sp>
        <p:nvSpPr>
          <p:cNvPr id="3" name="Text 1"/>
          <p:cNvSpPr/>
          <p:nvPr/>
        </p:nvSpPr>
        <p:spPr>
          <a:xfrm>
            <a:off x="765810" y="1901071"/>
            <a:ext cx="2735223" cy="341828"/>
          </a:xfrm>
          <a:prstGeom prst="rect">
            <a:avLst/>
          </a:prstGeom>
          <a:noFill/>
          <a:ln/>
        </p:spPr>
        <p:txBody>
          <a:bodyPr wrap="none" lIns="0" tIns="0" rIns="0" bIns="0" rtlCol="0" anchor="t"/>
          <a:lstStyle/>
          <a:p>
            <a:pPr indent="0" marL="0">
              <a:lnSpc>
                <a:spcPts val="2650"/>
              </a:lnSpc>
              <a:buNone/>
            </a:pPr>
            <a:r>
              <a:rPr lang="en-US" sz="2150" b="1" dirty="0">
                <a:solidFill>
                  <a:srgbClr val="231971"/>
                </a:solidFill>
                <a:latin typeface="Outfit Extra Bold" pitchFamily="34" charset="0"/>
                <a:ea typeface="Outfit Extra Bold" pitchFamily="34" charset="-122"/>
                <a:cs typeface="Outfit Extra Bold" pitchFamily="34" charset="-120"/>
              </a:rPr>
              <a:t>Top-level Navigation</a:t>
            </a:r>
            <a:endParaRPr lang="en-US" sz="2150" dirty="0"/>
          </a:p>
        </p:txBody>
      </p:sp>
      <p:sp>
        <p:nvSpPr>
          <p:cNvPr id="4" name="Text 2"/>
          <p:cNvSpPr/>
          <p:nvPr/>
        </p:nvSpPr>
        <p:spPr>
          <a:xfrm>
            <a:off x="765810" y="2461617"/>
            <a:ext cx="4009787" cy="3150394"/>
          </a:xfrm>
          <a:prstGeom prst="rect">
            <a:avLst/>
          </a:prstGeom>
          <a:noFill/>
          <a:ln/>
        </p:spPr>
        <p:txBody>
          <a:bodyPr wrap="square" lIns="0" tIns="0" rIns="0" bIns="0" rtlCol="0" anchor="t"/>
          <a:lstStyle/>
          <a:p>
            <a:pPr indent="0" marL="0">
              <a:lnSpc>
                <a:spcPts val="2750"/>
              </a:lnSpc>
              <a:buNone/>
            </a:pPr>
            <a:r>
              <a:rPr lang="en-US" sz="1700" dirty="0">
                <a:solidFill>
                  <a:srgbClr val="2A2742"/>
                </a:solidFill>
                <a:latin typeface="Arimo" pitchFamily="34" charset="0"/>
                <a:ea typeface="Arimo" pitchFamily="34" charset="-122"/>
                <a:cs typeface="Arimo" pitchFamily="34" charset="-120"/>
              </a:rPr>
              <a:t>Top-level navigation is a standard UI design pattern used for websites and applications with multiple major functionalities. It provides a top-level menu that allows users to easily navigate between these functions. This menu is typically displayed horizontally across the top of the page, but vertical layouts are also possible.</a:t>
            </a:r>
            <a:endParaRPr lang="en-US" sz="1700" dirty="0"/>
          </a:p>
        </p:txBody>
      </p:sp>
      <p:sp>
        <p:nvSpPr>
          <p:cNvPr id="5" name="Text 3"/>
          <p:cNvSpPr/>
          <p:nvPr/>
        </p:nvSpPr>
        <p:spPr>
          <a:xfrm>
            <a:off x="5317093" y="1901071"/>
            <a:ext cx="2735223" cy="341828"/>
          </a:xfrm>
          <a:prstGeom prst="rect">
            <a:avLst/>
          </a:prstGeom>
          <a:noFill/>
          <a:ln/>
        </p:spPr>
        <p:txBody>
          <a:bodyPr wrap="none" lIns="0" tIns="0" rIns="0" bIns="0" rtlCol="0" anchor="t"/>
          <a:lstStyle/>
          <a:p>
            <a:pPr indent="0" marL="0">
              <a:lnSpc>
                <a:spcPts val="2650"/>
              </a:lnSpc>
              <a:buNone/>
            </a:pPr>
            <a:r>
              <a:rPr lang="en-US" sz="2150" b="1" dirty="0">
                <a:solidFill>
                  <a:srgbClr val="231971"/>
                </a:solidFill>
                <a:latin typeface="Outfit Extra Bold" pitchFamily="34" charset="0"/>
                <a:ea typeface="Outfit Extra Bold" pitchFamily="34" charset="-122"/>
                <a:cs typeface="Outfit Extra Bold" pitchFamily="34" charset="-120"/>
              </a:rPr>
              <a:t>Card Stack</a:t>
            </a:r>
            <a:endParaRPr lang="en-US" sz="2150" dirty="0"/>
          </a:p>
        </p:txBody>
      </p:sp>
      <p:sp>
        <p:nvSpPr>
          <p:cNvPr id="6" name="Text 4"/>
          <p:cNvSpPr/>
          <p:nvPr/>
        </p:nvSpPr>
        <p:spPr>
          <a:xfrm>
            <a:off x="5317093" y="2461617"/>
            <a:ext cx="4009787" cy="4900613"/>
          </a:xfrm>
          <a:prstGeom prst="rect">
            <a:avLst/>
          </a:prstGeom>
          <a:noFill/>
          <a:ln/>
        </p:spPr>
        <p:txBody>
          <a:bodyPr wrap="square" lIns="0" tIns="0" rIns="0" bIns="0" rtlCol="0" anchor="t"/>
          <a:lstStyle/>
          <a:p>
            <a:pPr indent="0" marL="0">
              <a:lnSpc>
                <a:spcPts val="2750"/>
              </a:lnSpc>
              <a:buNone/>
            </a:pPr>
            <a:r>
              <a:rPr lang="en-US" sz="1700" dirty="0">
                <a:solidFill>
                  <a:srgbClr val="2A2742"/>
                </a:solidFill>
                <a:latin typeface="Arimo" pitchFamily="34" charset="0"/>
                <a:ea typeface="Arimo" pitchFamily="34" charset="-122"/>
                <a:cs typeface="Arimo" pitchFamily="34" charset="-120"/>
              </a:rPr>
              <a:t>Card stack is an effective pattern for presenting options or content categories in a visually appealing and user-friendly way. This pattern displays options as a stack of tabbed cards, allowing users to select their preferred option by clicking on the corresponding card. Card stacks are especially useful for functions with multiple subfunctions or content categories that need to be presented in a visually appealing way. They allow for a more organized presentation of information and enhance the user experience.</a:t>
            </a:r>
            <a:endParaRPr lang="en-US" sz="1700" dirty="0"/>
          </a:p>
        </p:txBody>
      </p:sp>
      <p:sp>
        <p:nvSpPr>
          <p:cNvPr id="7" name="Text 5"/>
          <p:cNvSpPr/>
          <p:nvPr/>
        </p:nvSpPr>
        <p:spPr>
          <a:xfrm>
            <a:off x="9868376" y="1901071"/>
            <a:ext cx="2735223" cy="341828"/>
          </a:xfrm>
          <a:prstGeom prst="rect">
            <a:avLst/>
          </a:prstGeom>
          <a:noFill/>
          <a:ln/>
        </p:spPr>
        <p:txBody>
          <a:bodyPr wrap="none" lIns="0" tIns="0" rIns="0" bIns="0" rtlCol="0" anchor="t"/>
          <a:lstStyle/>
          <a:p>
            <a:pPr indent="0" marL="0">
              <a:lnSpc>
                <a:spcPts val="2650"/>
              </a:lnSpc>
              <a:buNone/>
            </a:pPr>
            <a:r>
              <a:rPr lang="en-US" sz="2150" b="1" dirty="0">
                <a:solidFill>
                  <a:srgbClr val="231971"/>
                </a:solidFill>
                <a:latin typeface="Outfit Extra Bold" pitchFamily="34" charset="0"/>
                <a:ea typeface="Outfit Extra Bold" pitchFamily="34" charset="-122"/>
                <a:cs typeface="Outfit Extra Bold" pitchFamily="34" charset="-120"/>
              </a:rPr>
              <a:t>Fill-in-the-blanks</a:t>
            </a:r>
            <a:endParaRPr lang="en-US" sz="2150" dirty="0"/>
          </a:p>
        </p:txBody>
      </p:sp>
      <p:sp>
        <p:nvSpPr>
          <p:cNvPr id="8" name="Text 6"/>
          <p:cNvSpPr/>
          <p:nvPr/>
        </p:nvSpPr>
        <p:spPr>
          <a:xfrm>
            <a:off x="9868376" y="2461617"/>
            <a:ext cx="4009787" cy="3500438"/>
          </a:xfrm>
          <a:prstGeom prst="rect">
            <a:avLst/>
          </a:prstGeom>
          <a:noFill/>
          <a:ln/>
        </p:spPr>
        <p:txBody>
          <a:bodyPr wrap="square" lIns="0" tIns="0" rIns="0" bIns="0" rtlCol="0" anchor="t"/>
          <a:lstStyle/>
          <a:p>
            <a:pPr indent="0" marL="0">
              <a:lnSpc>
                <a:spcPts val="2750"/>
              </a:lnSpc>
              <a:buNone/>
            </a:pPr>
            <a:r>
              <a:rPr lang="en-US" sz="1700" dirty="0">
                <a:solidFill>
                  <a:srgbClr val="2A2742"/>
                </a:solidFill>
                <a:latin typeface="Arimo" pitchFamily="34" charset="0"/>
                <a:ea typeface="Arimo" pitchFamily="34" charset="-122"/>
                <a:cs typeface="Arimo" pitchFamily="34" charset="-120"/>
              </a:rPr>
              <a:t>The Fill-in-the-blanks pattern is commonly used for inputting alphanumeric data into a text box. Users can enter data into a text box, and the data is validated and processed after the user interacts with a graphic indicator, like a button. This pattern often incorporates other patterns like drop-down lists or checkboxes for providing additional options or constraints.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1005483"/>
            <a:ext cx="12159258" cy="771525"/>
          </a:xfrm>
          <a:prstGeom prst="rect">
            <a:avLst/>
          </a:prstGeom>
          <a:noFill/>
          <a:ln/>
        </p:spPr>
        <p:txBody>
          <a:bodyPr wrap="none" lIns="0" tIns="0" rIns="0" bIns="0" rtlCol="0" anchor="t"/>
          <a:lstStyle/>
          <a:p>
            <a:pPr indent="0" marL="0">
              <a:lnSpc>
                <a:spcPts val="6050"/>
              </a:lnSpc>
              <a:buNone/>
            </a:pPr>
            <a:r>
              <a:rPr lang="en-US" sz="4850" b="1" dirty="0">
                <a:solidFill>
                  <a:srgbClr val="231971"/>
                </a:solidFill>
                <a:latin typeface="Outfit Extra Bold" pitchFamily="34" charset="0"/>
                <a:ea typeface="Outfit Extra Bold" pitchFamily="34" charset="-122"/>
                <a:cs typeface="Outfit Extra Bold" pitchFamily="34" charset="-120"/>
              </a:rPr>
              <a:t>User Interface Design Patterns: Continued</a:t>
            </a:r>
            <a:endParaRPr lang="en-US" sz="4850" dirty="0"/>
          </a:p>
        </p:txBody>
      </p:sp>
      <p:pic>
        <p:nvPicPr>
          <p:cNvPr id="3" name="Image 0" descr="preencoded.png">    </p:cNvPr>
          <p:cNvPicPr>
            <a:picLocks noChangeAspect="1"/>
          </p:cNvPicPr>
          <p:nvPr/>
        </p:nvPicPr>
        <p:blipFill>
          <a:blip r:embed="rId1"/>
          <a:stretch>
            <a:fillRect/>
          </a:stretch>
        </p:blipFill>
        <p:spPr>
          <a:xfrm>
            <a:off x="864037" y="2270760"/>
            <a:ext cx="617220" cy="617220"/>
          </a:xfrm>
          <a:prstGeom prst="rect">
            <a:avLst/>
          </a:prstGeom>
        </p:spPr>
      </p:pic>
      <p:sp>
        <p:nvSpPr>
          <p:cNvPr id="4" name="Text 1"/>
          <p:cNvSpPr/>
          <p:nvPr/>
        </p:nvSpPr>
        <p:spPr>
          <a:xfrm>
            <a:off x="864037" y="3134797"/>
            <a:ext cx="3086100" cy="385763"/>
          </a:xfrm>
          <a:prstGeom prst="rect">
            <a:avLst/>
          </a:prstGeom>
          <a:noFill/>
          <a:ln/>
        </p:spPr>
        <p:txBody>
          <a:bodyPr wrap="none" lIns="0" tIns="0" rIns="0" bIns="0" rtlCol="0" anchor="t"/>
          <a:lstStyle/>
          <a:p>
            <a:pPr algn="l" indent="0" marL="0">
              <a:lnSpc>
                <a:spcPts val="3000"/>
              </a:lnSpc>
              <a:buNone/>
            </a:pPr>
            <a:r>
              <a:rPr lang="en-US" sz="2400" b="1" dirty="0">
                <a:solidFill>
                  <a:srgbClr val="2A2742"/>
                </a:solidFill>
                <a:latin typeface="Outfit Extra Bold" pitchFamily="34" charset="0"/>
                <a:ea typeface="Outfit Extra Bold" pitchFamily="34" charset="-122"/>
                <a:cs typeface="Outfit Extra Bold" pitchFamily="34" charset="-120"/>
              </a:rPr>
              <a:t>Edit-in-place</a:t>
            </a:r>
            <a:endParaRPr lang="en-US" sz="2400" dirty="0"/>
          </a:p>
        </p:txBody>
      </p:sp>
      <p:sp>
        <p:nvSpPr>
          <p:cNvPr id="5" name="Text 2"/>
          <p:cNvSpPr/>
          <p:nvPr/>
        </p:nvSpPr>
        <p:spPr>
          <a:xfrm>
            <a:off x="864037" y="3668673"/>
            <a:ext cx="6266021" cy="3160395"/>
          </a:xfrm>
          <a:prstGeom prst="rect">
            <a:avLst/>
          </a:prstGeom>
          <a:noFill/>
          <a:ln/>
        </p:spPr>
        <p:txBody>
          <a:bodyPr wrap="square" lIns="0" tIns="0" rIns="0" bIns="0" rtlCol="0" anchor="t"/>
          <a:lstStyle/>
          <a:p>
            <a:pPr algn="l" indent="0" marL="0">
              <a:lnSpc>
                <a:spcPts val="3100"/>
              </a:lnSpc>
              <a:buNone/>
            </a:pPr>
            <a:r>
              <a:rPr lang="en-US" sz="1900" dirty="0">
                <a:solidFill>
                  <a:srgbClr val="2A2742"/>
                </a:solidFill>
                <a:latin typeface="Arimo" pitchFamily="34" charset="0"/>
                <a:ea typeface="Arimo" pitchFamily="34" charset="-122"/>
                <a:cs typeface="Arimo" pitchFamily="34" charset="-120"/>
              </a:rPr>
              <a:t>The Edit-in-place pattern provides a simple and efficient way for users to directly edit content within its original location. Users can double-click on the content to enter edit mode, which is often visually indicated by highlighting the content. This pattern eliminates the need for separate editing pages or windows, improving user efficiency and reducing the number of steps required to modify content.</a:t>
            </a:r>
            <a:endParaRPr lang="en-US" sz="1900" dirty="0"/>
          </a:p>
        </p:txBody>
      </p:sp>
      <p:pic>
        <p:nvPicPr>
          <p:cNvPr id="6" name="Image 1" descr="preencoded.png">    </p:cNvPr>
          <p:cNvPicPr>
            <a:picLocks noChangeAspect="1"/>
          </p:cNvPicPr>
          <p:nvPr/>
        </p:nvPicPr>
        <p:blipFill>
          <a:blip r:embed="rId2"/>
          <a:stretch>
            <a:fillRect/>
          </a:stretch>
        </p:blipFill>
        <p:spPr>
          <a:xfrm>
            <a:off x="7500342" y="2270760"/>
            <a:ext cx="617220" cy="617220"/>
          </a:xfrm>
          <a:prstGeom prst="rect">
            <a:avLst/>
          </a:prstGeom>
        </p:spPr>
      </p:pic>
      <p:sp>
        <p:nvSpPr>
          <p:cNvPr id="7" name="Text 3"/>
          <p:cNvSpPr/>
          <p:nvPr/>
        </p:nvSpPr>
        <p:spPr>
          <a:xfrm>
            <a:off x="7500342" y="3134797"/>
            <a:ext cx="3086100" cy="385763"/>
          </a:xfrm>
          <a:prstGeom prst="rect">
            <a:avLst/>
          </a:prstGeom>
          <a:noFill/>
          <a:ln/>
        </p:spPr>
        <p:txBody>
          <a:bodyPr wrap="none" lIns="0" tIns="0" rIns="0" bIns="0" rtlCol="0" anchor="t"/>
          <a:lstStyle/>
          <a:p>
            <a:pPr algn="l" indent="0" marL="0">
              <a:lnSpc>
                <a:spcPts val="3000"/>
              </a:lnSpc>
              <a:buNone/>
            </a:pPr>
            <a:r>
              <a:rPr lang="en-US" sz="2400" b="1" dirty="0">
                <a:solidFill>
                  <a:srgbClr val="2A2742"/>
                </a:solidFill>
                <a:latin typeface="Outfit Extra Bold" pitchFamily="34" charset="0"/>
                <a:ea typeface="Outfit Extra Bold" pitchFamily="34" charset="-122"/>
                <a:cs typeface="Outfit Extra Bold" pitchFamily="34" charset="-120"/>
              </a:rPr>
              <a:t>Shopping Cart</a:t>
            </a:r>
            <a:endParaRPr lang="en-US" sz="2400" dirty="0"/>
          </a:p>
        </p:txBody>
      </p:sp>
      <p:sp>
        <p:nvSpPr>
          <p:cNvPr id="8" name="Text 4"/>
          <p:cNvSpPr/>
          <p:nvPr/>
        </p:nvSpPr>
        <p:spPr>
          <a:xfrm>
            <a:off x="7500342" y="3668673"/>
            <a:ext cx="6266021" cy="3555444"/>
          </a:xfrm>
          <a:prstGeom prst="rect">
            <a:avLst/>
          </a:prstGeom>
          <a:noFill/>
          <a:ln/>
        </p:spPr>
        <p:txBody>
          <a:bodyPr wrap="square" lIns="0" tIns="0" rIns="0" bIns="0" rtlCol="0" anchor="t"/>
          <a:lstStyle/>
          <a:p>
            <a:pPr algn="l" indent="0" marL="0">
              <a:lnSpc>
                <a:spcPts val="3100"/>
              </a:lnSpc>
              <a:buNone/>
            </a:pPr>
            <a:r>
              <a:rPr lang="en-US" sz="1900" dirty="0">
                <a:solidFill>
                  <a:srgbClr val="2A2742"/>
                </a:solidFill>
                <a:latin typeface="Arimo" pitchFamily="34" charset="0"/>
                <a:ea typeface="Arimo" pitchFamily="34" charset="-122"/>
                <a:cs typeface="Arimo" pitchFamily="34" charset="-120"/>
              </a:rPr>
              <a:t>The Shopping Cart pattern provides a convenient and organized way for users to track items selected for purchase. This pattern typically displays a list of items, quantities, product codes, availability, prices, delivery information, shipping costs, and other relevant purchase information. It also includes options for editing or removing items from the cart. The Shopping Cart pattern often includes navigation elements that allow users to proceed with shopping or go to checkout.</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4</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Slide 1</vt:lpstr>
      <vt:lpstr>Slide 2</vt:lpstr>
      <vt:lpstr>Slide 3</vt:lpstr>
      <vt:lpstr>Slide 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2024-09-29T15:09:55Z</dcterms:created>
  <dcterms:modified xsi:type="dcterms:W3CDTF">2024-09-29T15:09:55Z</dcterms:modified>
</cp:coreProperties>
</file>